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630" r:id="rId5"/>
    <p:sldId id="258" r:id="rId6"/>
    <p:sldId id="259" r:id="rId7"/>
    <p:sldId id="264" r:id="rId8"/>
    <p:sldId id="265" r:id="rId9"/>
    <p:sldId id="266" r:id="rId10"/>
    <p:sldId id="267" r:id="rId11"/>
    <p:sldId id="631" r:id="rId12"/>
    <p:sldId id="666" r:id="rId13"/>
    <p:sldId id="269" r:id="rId14"/>
    <p:sldId id="270" r:id="rId15"/>
    <p:sldId id="667" r:id="rId16"/>
    <p:sldId id="668" r:id="rId17"/>
    <p:sldId id="669" r:id="rId18"/>
    <p:sldId id="670" r:id="rId19"/>
    <p:sldId id="671" r:id="rId20"/>
    <p:sldId id="672" r:id="rId21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BFA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3526E-215A-4075-9EDC-6BF10E6FB067}" v="30" dt="2025-07-23T23:36:41.37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844" autoAdjust="0"/>
  </p:normalViewPr>
  <p:slideViewPr>
    <p:cSldViewPr snapToGrid="0" snapToObjects="1" showGuides="1">
      <p:cViewPr>
        <p:scale>
          <a:sx n="50" d="100"/>
          <a:sy n="50" d="100"/>
        </p:scale>
        <p:origin x="1494" y="84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0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8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pavement</a:t>
            </a:r>
          </a:p>
        </p:txBody>
      </p:sp>
    </p:spTree>
    <p:extLst>
      <p:ext uri="{BB962C8B-B14F-4D97-AF65-F5344CB8AC3E}">
        <p14:creationId xmlns:p14="http://schemas.microsoft.com/office/powerpoint/2010/main" val="200502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4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g"/><Relationship Id="rId5" Type="http://schemas.openxmlformats.org/officeDocument/2006/relationships/image" Target="../media/image5.t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enviroatl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pmip.lsce.ipsl.fr/" TargetMode="External"/><Relationship Id="rId7" Type="http://schemas.openxmlformats.org/officeDocument/2006/relationships/hyperlink" Target="https://daymet.ornl.gov/" TargetMode="External"/><Relationship Id="rId2" Type="http://schemas.openxmlformats.org/officeDocument/2006/relationships/hyperlink" Target="https://www.ncei.noaa.gov/products/paleoclimatolog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ogimet.com" TargetMode="External"/><Relationship Id="rId5" Type="http://schemas.openxmlformats.org/officeDocument/2006/relationships/hyperlink" Target="http://www.aquamaps.org/main/envt_data.php" TargetMode="External"/><Relationship Id="rId4" Type="http://schemas.openxmlformats.org/officeDocument/2006/relationships/hyperlink" Target="http://paleoclim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www.worldclim.org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prism.oregonstate.edu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aynor1/long-winded-scripts" TargetMode="External"/><Relationship Id="rId2" Type="http://schemas.openxmlformats.org/officeDocument/2006/relationships/hyperlink" Target="https://github.com/mgaynor1/long-winded-scripts/blob/master/SoilGridDownload/SoilGrids-PythonDownload.ipyn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tiff"/><Relationship Id="rId5" Type="http://schemas.openxmlformats.org/officeDocument/2006/relationships/hyperlink" Target="soilgrids.org" TargetMode="External"/><Relationship Id="rId4" Type="http://schemas.openxmlformats.org/officeDocument/2006/relationships/hyperlink" Target="https://github.com/mgaynor1/long-winded-scripts/tree/master/SoilGridDownloa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ebsoilsurvey.sc.egov.usda.gov/app/WebSoilSurvey.aspx" TargetMode="External"/><Relationship Id="rId4" Type="http://schemas.openxmlformats.org/officeDocument/2006/relationships/hyperlink" Target="soilgrids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DCA7A-ACCA-F044-84E8-575B0F46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4173"/>
          <a:stretch/>
        </p:blipFill>
        <p:spPr>
          <a:xfrm>
            <a:off x="-16286" y="0"/>
            <a:ext cx="17372834" cy="2510118"/>
          </a:xfrm>
          <a:prstGeom prst="rect">
            <a:avLst/>
          </a:prstGeom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C33C4B-F6F1-A642-83E1-7C3D71B89234}"/>
              </a:ext>
            </a:extLst>
          </p:cNvPr>
          <p:cNvSpPr txBox="1">
            <a:spLocks/>
          </p:cNvSpPr>
          <p:nvPr/>
        </p:nvSpPr>
        <p:spPr>
          <a:xfrm>
            <a:off x="148083" y="2992055"/>
            <a:ext cx="17000952" cy="2387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8800" b="1" dirty="0">
                <a:solidFill>
                  <a:schemeClr val="accent1"/>
                </a:solidFill>
                <a:latin typeface="Calibri Light"/>
                <a:cs typeface="Calibri Light"/>
              </a:rPr>
              <a:t>Environmental Variables &amp; </a:t>
            </a:r>
          </a:p>
          <a:p>
            <a:pPr hangingPunct="1"/>
            <a:r>
              <a:rPr lang="en-US" sz="8800" b="1" dirty="0">
                <a:solidFill>
                  <a:schemeClr val="accent1"/>
                </a:solidFill>
                <a:latin typeface="Calibri Light"/>
                <a:cs typeface="Calibri Light"/>
              </a:rPr>
              <a:t>Data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BE0B-614A-E042-B001-2EE4EA766AA6}"/>
              </a:ext>
            </a:extLst>
          </p:cNvPr>
          <p:cNvSpPr txBox="1"/>
          <p:nvPr/>
        </p:nvSpPr>
        <p:spPr>
          <a:xfrm>
            <a:off x="6188319" y="5789563"/>
            <a:ext cx="4381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Sydney Barfus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F8834-53FB-17B1-CAF1-B897CB73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3" y="8170072"/>
            <a:ext cx="4246372" cy="131100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92B40-31E9-2384-9DD6-2CC02AD88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9741828" y="8064460"/>
            <a:ext cx="1695695" cy="172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E06C6-FA79-1E3D-FD31-F2B082C94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3152" y="8540864"/>
            <a:ext cx="4665827" cy="827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66CDE-77E9-3CBF-32C5-7FF73D4F0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98" y="8279795"/>
            <a:ext cx="3809789" cy="11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5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PA"/>
          <p:cNvSpPr txBox="1">
            <a:spLocks noGrp="1"/>
          </p:cNvSpPr>
          <p:nvPr>
            <p:ph type="title"/>
          </p:nvPr>
        </p:nvSpPr>
        <p:spPr>
          <a:xfrm>
            <a:off x="1270038" y="115467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</p:txBody>
      </p:sp>
      <p:sp>
        <p:nvSpPr>
          <p:cNvPr id="203" name="Land use…"/>
          <p:cNvSpPr txBox="1">
            <a:spLocks noGrp="1"/>
          </p:cNvSpPr>
          <p:nvPr>
            <p:ph type="body" sz="half" idx="1"/>
          </p:nvPr>
        </p:nvSpPr>
        <p:spPr>
          <a:xfrm>
            <a:off x="727018" y="2760533"/>
            <a:ext cx="8742104" cy="639443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444522" indent="-444522" defTabSz="584229">
              <a:spcBef>
                <a:spcPts val="0"/>
              </a:spcBef>
              <a:defRPr sz="2700"/>
            </a:pPr>
            <a:r>
              <a:rPr lang="en-US" sz="4400" i="1" dirty="0">
                <a:solidFill>
                  <a:srgbClr val="002060"/>
                </a:solidFill>
                <a:latin typeface="+mn-lt"/>
                <a:cs typeface="Calibri Light" panose="020F0302020204030204" pitchFamily="34" charset="0"/>
              </a:rPr>
              <a:t>US Only</a:t>
            </a:r>
          </a:p>
          <a:p>
            <a:pPr marL="444522" indent="-444522" defTabSz="584229">
              <a:spcBef>
                <a:spcPts val="0"/>
              </a:spcBef>
              <a:defRPr sz="2700"/>
            </a:pPr>
            <a:r>
              <a:rPr lang="en-US" sz="4400" dirty="0">
                <a:latin typeface="+mn-lt"/>
                <a:cs typeface="Calibri Light" panose="020F0302020204030204" pitchFamily="34" charset="0"/>
              </a:rPr>
              <a:t>Selected high-population regions at higher resolution</a:t>
            </a:r>
          </a:p>
          <a:p>
            <a:pPr marL="444522" indent="-444522" defTabSz="584229">
              <a:spcBef>
                <a:spcPts val="0"/>
              </a:spcBef>
              <a:defRPr sz="2700"/>
            </a:pPr>
            <a:r>
              <a:rPr lang="en-US" sz="4400" dirty="0">
                <a:latin typeface="+mn-lt"/>
                <a:cs typeface="Calibri Light" panose="020F0302020204030204" pitchFamily="34" charset="0"/>
              </a:rPr>
              <a:t>Interactive tool and downloadable data</a:t>
            </a:r>
          </a:p>
          <a:p>
            <a:pPr marL="444522" indent="-444522" defTabSz="584229">
              <a:spcBef>
                <a:spcPts val="0"/>
              </a:spcBef>
              <a:defRPr sz="2700"/>
            </a:pPr>
            <a:endParaRPr lang="en-US" sz="4400" dirty="0">
              <a:latin typeface="+mn-lt"/>
              <a:cs typeface="Calibri Light" panose="020F0302020204030204" pitchFamily="34" charset="0"/>
            </a:endParaRPr>
          </a:p>
          <a:p>
            <a:pPr marL="444522" indent="-444522" defTabSz="584229">
              <a:spcBef>
                <a:spcPts val="0"/>
              </a:spcBef>
              <a:defRPr sz="2700"/>
            </a:pPr>
            <a:r>
              <a:rPr lang="en-US" sz="4400" dirty="0">
                <a:latin typeface="+mn-lt"/>
                <a:cs typeface="Calibri Light" panose="020F0302020204030204" pitchFamily="34" charset="0"/>
              </a:rPr>
              <a:t>Air quality, bodies of water, land use, boundaries, housing, and much more</a:t>
            </a:r>
          </a:p>
        </p:txBody>
      </p:sp>
      <p:sp>
        <p:nvSpPr>
          <p:cNvPr id="204" name="http://cfpub.epa.gov/ncea/global/recordisplay.cfm?deid=257306"/>
          <p:cNvSpPr txBox="1"/>
          <p:nvPr/>
        </p:nvSpPr>
        <p:spPr>
          <a:xfrm>
            <a:off x="6320661" y="1734154"/>
            <a:ext cx="4775883" cy="54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667" b="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https://www.epa.gov/enviroatlas</a:t>
            </a:r>
            <a:r>
              <a:rPr lang="en-US"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sz="2667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1F5CF-E189-6AF5-0067-047A8C82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193" y="2435626"/>
            <a:ext cx="5838819" cy="67193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ther resources"/>
          <p:cNvSpPr txBox="1">
            <a:spLocks noGrp="1"/>
          </p:cNvSpPr>
          <p:nvPr>
            <p:ph type="title"/>
          </p:nvPr>
        </p:nvSpPr>
        <p:spPr>
          <a:xfrm>
            <a:off x="1270039" y="234950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Other </a:t>
            </a:r>
            <a:r>
              <a:rPr lang="en-US" u="sng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Sources</a:t>
            </a:r>
            <a:endParaRPr u="sng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8" name="Paleoclimate data…"/>
          <p:cNvSpPr txBox="1">
            <a:spLocks noGrp="1"/>
          </p:cNvSpPr>
          <p:nvPr>
            <p:ph type="body" idx="1"/>
          </p:nvPr>
        </p:nvSpPr>
        <p:spPr>
          <a:xfrm>
            <a:off x="508039" y="2212340"/>
            <a:ext cx="12312612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0175" indent="0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+mn-lt"/>
                <a:cs typeface="Calibri Light" panose="020F0302020204030204" pitchFamily="34" charset="0"/>
              </a:rPr>
              <a:t>Paleoclimate data</a:t>
            </a:r>
          </a:p>
          <a:p>
            <a:pPr marL="1149831" lvl="1" indent="-580841" defTabSz="763393">
              <a:spcBef>
                <a:spcPts val="0"/>
              </a:spcBef>
              <a:defRPr sz="3528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NOAA</a:t>
            </a:r>
            <a:r>
              <a:rPr lang="en-US" sz="3200" dirty="0">
                <a:latin typeface="+mn-lt"/>
                <a:cs typeface="Calibri Light" panose="020F0302020204030204" pitchFamily="34" charset="0"/>
              </a:rPr>
              <a:t>/</a:t>
            </a:r>
            <a:r>
              <a:rPr sz="3200" dirty="0">
                <a:latin typeface="+mn-lt"/>
                <a:cs typeface="Calibri Light" panose="020F0302020204030204" pitchFamily="34" charset="0"/>
              </a:rPr>
              <a:t>NCEI:</a:t>
            </a:r>
            <a:r>
              <a:rPr lang="en-US" sz="32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US" sz="2700" dirty="0">
                <a:latin typeface="+mn-lt"/>
                <a:cs typeface="Calibri Light" panose="020F0302020204030204" pitchFamily="34" charset="0"/>
                <a:hlinkClick r:id="rId2"/>
              </a:rPr>
              <a:t>ncei.noaa.gov/products/paleoclimatology</a:t>
            </a:r>
            <a:endParaRPr lang="en-US" sz="2700" dirty="0">
              <a:latin typeface="+mn-lt"/>
              <a:cs typeface="Calibri Light" panose="020F0302020204030204" pitchFamily="34" charset="0"/>
            </a:endParaRPr>
          </a:p>
          <a:p>
            <a:pPr marL="1149831" lvl="1" indent="-580841" defTabSz="763393">
              <a:spcBef>
                <a:spcPts val="0"/>
              </a:spcBef>
              <a:defRPr sz="3528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PMIP: </a:t>
            </a:r>
            <a:r>
              <a:rPr sz="2800" u="sng" dirty="0">
                <a:latin typeface="+mn-lt"/>
                <a:cs typeface="Calibri Light" panose="020F0302020204030204" pitchFamily="34" charset="0"/>
                <a:hlinkClick r:id="rId3"/>
              </a:rPr>
              <a:t>pmip.lsce.ipsl.fr</a:t>
            </a:r>
            <a:endParaRPr sz="2800" dirty="0">
              <a:latin typeface="+mn-lt"/>
              <a:cs typeface="Calibri Light" panose="020F0302020204030204" pitchFamily="34" charset="0"/>
            </a:endParaRPr>
          </a:p>
          <a:p>
            <a:pPr marL="1101427" lvl="1" indent="-532439" defTabSz="763393">
              <a:spcBef>
                <a:spcPts val="0"/>
              </a:spcBef>
              <a:defRPr sz="3528"/>
            </a:pPr>
            <a:r>
              <a:rPr sz="3200" dirty="0" err="1">
                <a:latin typeface="+mn-lt"/>
                <a:cs typeface="Calibri Light" panose="020F0302020204030204" pitchFamily="34" charset="0"/>
              </a:rPr>
              <a:t>PaleoClim</a:t>
            </a:r>
            <a:r>
              <a:rPr sz="3200" dirty="0">
                <a:latin typeface="+mn-lt"/>
                <a:cs typeface="Calibri Light" panose="020F0302020204030204" pitchFamily="34" charset="0"/>
              </a:rPr>
              <a:t>: </a:t>
            </a:r>
            <a:r>
              <a:rPr sz="2800" u="sng" dirty="0">
                <a:latin typeface="+mn-lt"/>
                <a:cs typeface="Calibri Light" panose="020F0302020204030204" pitchFamily="34" charset="0"/>
                <a:hlinkClick r:id="rId4"/>
              </a:rPr>
              <a:t>paleoclim.org</a:t>
            </a:r>
            <a:endParaRPr lang="en-US" sz="2800" u="sng" dirty="0">
              <a:latin typeface="+mn-lt"/>
              <a:cs typeface="Calibri Light" panose="020F0302020204030204" pitchFamily="34" charset="0"/>
              <a:hlinkClick r:id="rId4"/>
            </a:endParaRPr>
          </a:p>
          <a:p>
            <a:pPr marL="1161684" lvl="2" indent="0" defTabSz="763393">
              <a:spcBef>
                <a:spcPts val="0"/>
              </a:spcBef>
              <a:buNone/>
              <a:defRPr sz="3528"/>
            </a:pPr>
            <a:endParaRPr lang="en-US" sz="3200" u="sng" dirty="0">
              <a:latin typeface="+mn-lt"/>
              <a:cs typeface="Calibri Light" panose="020F0302020204030204" pitchFamily="34" charset="0"/>
              <a:hlinkClick r:id="rId4"/>
            </a:endParaRPr>
          </a:p>
          <a:p>
            <a:pPr marL="0" lvl="1" indent="185738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+mn-lt"/>
                <a:cs typeface="Calibri Light" panose="020F0302020204030204" pitchFamily="34" charset="0"/>
              </a:rPr>
              <a:t>Aquatic Environments</a:t>
            </a:r>
          </a:p>
          <a:p>
            <a:pPr marL="1149831" lvl="1" indent="-580841" defTabSz="763393">
              <a:spcBef>
                <a:spcPts val="0"/>
              </a:spcBef>
              <a:defRPr sz="3528"/>
            </a:pPr>
            <a:r>
              <a:rPr sz="3200" dirty="0" err="1">
                <a:latin typeface="+mn-lt"/>
                <a:cs typeface="Calibri Light" panose="020F0302020204030204" pitchFamily="34" charset="0"/>
              </a:rPr>
              <a:t>AquaMaps</a:t>
            </a:r>
            <a:r>
              <a:rPr sz="3200" dirty="0">
                <a:latin typeface="+mn-lt"/>
                <a:cs typeface="Calibri Light" panose="020F0302020204030204" pitchFamily="34" charset="0"/>
              </a:rPr>
              <a:t>: </a:t>
            </a:r>
            <a:r>
              <a:rPr lang="en-US" sz="2800" dirty="0">
                <a:latin typeface="+mn-lt"/>
                <a:cs typeface="Calibri Light" panose="020F0302020204030204" pitchFamily="34" charset="0"/>
                <a:hlinkClick r:id="rId5"/>
              </a:rPr>
              <a:t>aq</a:t>
            </a:r>
            <a:r>
              <a:rPr sz="2800" dirty="0">
                <a:latin typeface="+mn-lt"/>
                <a:cs typeface="Calibri Light" panose="020F0302020204030204" pitchFamily="34" charset="0"/>
                <a:hlinkClick r:id="rId5"/>
              </a:rPr>
              <a:t>uamaps.org/main/</a:t>
            </a:r>
            <a:r>
              <a:rPr sz="2800" dirty="0" err="1">
                <a:latin typeface="+mn-lt"/>
                <a:cs typeface="Calibri Light" panose="020F0302020204030204" pitchFamily="34" charset="0"/>
                <a:hlinkClick r:id="rId5"/>
              </a:rPr>
              <a:t>envt</a:t>
            </a:r>
            <a:r>
              <a:rPr lang="en-US" sz="2800" dirty="0" err="1">
                <a:latin typeface="+mn-lt"/>
                <a:cs typeface="Calibri Light" panose="020F0302020204030204" pitchFamily="34" charset="0"/>
                <a:hlinkClick r:id="rId5"/>
              </a:rPr>
              <a:t>_</a:t>
            </a:r>
            <a:r>
              <a:rPr sz="2800" dirty="0" err="1">
                <a:latin typeface="+mn-lt"/>
                <a:cs typeface="Calibri Light" panose="020F0302020204030204" pitchFamily="34" charset="0"/>
                <a:hlinkClick r:id="rId5"/>
              </a:rPr>
              <a:t>data.php</a:t>
            </a:r>
            <a:endParaRPr lang="en-US" sz="2800" dirty="0">
              <a:latin typeface="+mn-lt"/>
              <a:cs typeface="Calibri Light" panose="020F0302020204030204" pitchFamily="34" charset="0"/>
            </a:endParaRPr>
          </a:p>
          <a:p>
            <a:pPr marL="1161686" lvl="2" indent="0" defTabSz="763393">
              <a:spcBef>
                <a:spcPts val="0"/>
              </a:spcBef>
              <a:buNone/>
              <a:defRPr sz="3528"/>
            </a:pPr>
            <a:endParaRPr lang="en-US" sz="3200" dirty="0">
              <a:latin typeface="+mn-lt"/>
              <a:cs typeface="Calibri Light" panose="020F0302020204030204" pitchFamily="34" charset="0"/>
            </a:endParaRPr>
          </a:p>
          <a:p>
            <a:pPr marL="195263" lvl="2" indent="0" defTabSz="763393">
              <a:spcBef>
                <a:spcPts val="0"/>
              </a:spcBef>
              <a:buNone/>
              <a:defRPr sz="3528"/>
            </a:pPr>
            <a:r>
              <a:rPr lang="en-US" sz="3600" b="1" dirty="0">
                <a:latin typeface="+mn-lt"/>
                <a:cs typeface="Calibri Light" panose="020F0302020204030204" pitchFamily="34" charset="0"/>
              </a:rPr>
              <a:t>Hourly or Daily data:</a:t>
            </a:r>
          </a:p>
          <a:p>
            <a:pPr marL="1140853" lvl="3" indent="-585788" defTabSz="763393">
              <a:spcBef>
                <a:spcPts val="0"/>
              </a:spcBef>
              <a:defRPr sz="3528"/>
            </a:pPr>
            <a:r>
              <a:rPr lang="en-US" sz="3200" dirty="0">
                <a:latin typeface="+mn-lt"/>
                <a:cs typeface="Calibri Light" panose="020F0302020204030204" pitchFamily="34" charset="0"/>
              </a:rPr>
              <a:t>OGIMET: </a:t>
            </a:r>
            <a:r>
              <a:rPr lang="en-US" sz="2800" dirty="0">
                <a:latin typeface="+mn-lt"/>
                <a:cs typeface="Calibri Light" panose="020F0302020204030204" pitchFamily="34" charset="0"/>
                <a:hlinkClick r:id="rId6"/>
              </a:rPr>
              <a:t>ogimet.com</a:t>
            </a:r>
            <a:r>
              <a:rPr lang="en-US" sz="2800" dirty="0">
                <a:latin typeface="+mn-lt"/>
                <a:cs typeface="Calibri Light" panose="020F0302020204030204" pitchFamily="34" charset="0"/>
              </a:rPr>
              <a:t> </a:t>
            </a:r>
          </a:p>
          <a:p>
            <a:pPr marL="1140853" lvl="3" indent="-585788" defTabSz="763393">
              <a:spcBef>
                <a:spcPts val="0"/>
              </a:spcBef>
              <a:defRPr sz="3528"/>
            </a:pPr>
            <a:r>
              <a:rPr lang="en-US" sz="3200" dirty="0" err="1">
                <a:latin typeface="+mn-lt"/>
                <a:cs typeface="Calibri Light" panose="020F0302020204030204" pitchFamily="34" charset="0"/>
              </a:rPr>
              <a:t>Daymet</a:t>
            </a:r>
            <a:r>
              <a:rPr lang="en-US" sz="3200" dirty="0">
                <a:latin typeface="+mn-lt"/>
                <a:cs typeface="Calibri Light" panose="020F0302020204030204" pitchFamily="34" charset="0"/>
              </a:rPr>
              <a:t>: </a:t>
            </a:r>
            <a:r>
              <a:rPr lang="en-US" sz="2800" dirty="0">
                <a:latin typeface="+mn-lt"/>
                <a:cs typeface="Calibri Light" panose="020F0302020204030204" pitchFamily="34" charset="0"/>
                <a:hlinkClick r:id="rId7"/>
              </a:rPr>
              <a:t>daymet.ornl.gov</a:t>
            </a:r>
            <a:endParaRPr lang="en-US" sz="2800" dirty="0">
              <a:latin typeface="+mn-lt"/>
              <a:cs typeface="Calibri Light" panose="020F0302020204030204" pitchFamily="34" charset="0"/>
            </a:endParaRPr>
          </a:p>
          <a:p>
            <a:pPr marL="1147762" lvl="4" indent="0" defTabSz="763393">
              <a:spcBef>
                <a:spcPts val="0"/>
              </a:spcBef>
              <a:buNone/>
              <a:defRPr sz="3528"/>
            </a:pPr>
            <a:endParaRPr lang="en-US" sz="3200" dirty="0"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1063A-8DFA-449C-F687-6EE6164AB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795" y="3390900"/>
            <a:ext cx="7163510" cy="418846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2CA16-D1E2-4491-FDA9-6DB021D38D79}"/>
              </a:ext>
            </a:extLst>
          </p:cNvPr>
          <p:cNvSpPr txBox="1"/>
          <p:nvPr/>
        </p:nvSpPr>
        <p:spPr>
          <a:xfrm>
            <a:off x="14650313" y="7596786"/>
            <a:ext cx="24509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Source: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AquaMaps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7D1E-C530-6C06-F200-92911C9A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1379220"/>
            <a:ext cx="14800185" cy="21590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0D8E-6574-E745-A7A2-7311C5D0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5949" y="4114800"/>
            <a:ext cx="13868361" cy="3736340"/>
          </a:xfrm>
        </p:spPr>
        <p:txBody>
          <a:bodyPr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dirty="0"/>
              <a:t>We have:</a:t>
            </a:r>
          </a:p>
          <a:p>
            <a:pPr lvl="2">
              <a:spcBef>
                <a:spcPts val="0"/>
              </a:spcBef>
            </a:pPr>
            <a:r>
              <a:rPr lang="en-US" sz="3600" dirty="0"/>
              <a:t>Cleaned, georeferenced occurrences</a:t>
            </a:r>
          </a:p>
          <a:p>
            <a:pPr lvl="2">
              <a:spcBef>
                <a:spcPts val="0"/>
              </a:spcBef>
            </a:pPr>
            <a:r>
              <a:rPr lang="en-US" sz="3600" dirty="0"/>
              <a:t>Environmental variables of interest</a:t>
            </a:r>
          </a:p>
          <a:p>
            <a:pPr lvl="2">
              <a:spcBef>
                <a:spcPts val="0"/>
              </a:spcBef>
            </a:pPr>
            <a:endParaRPr lang="en-US" sz="3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600" dirty="0"/>
              <a:t>Now: examine the data to determine variables of interest, possible issues, and developing trends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D795CB-492B-FDF6-E7BE-ADFE472B2D7D}"/>
              </a:ext>
            </a:extLst>
          </p:cNvPr>
          <p:cNvSpPr txBox="1">
            <a:spLocks/>
          </p:cNvSpPr>
          <p:nvPr/>
        </p:nvSpPr>
        <p:spPr>
          <a:xfrm>
            <a:off x="1270038" y="2921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8800" dirty="0">
                <a:solidFill>
                  <a:srgbClr val="002060"/>
                </a:solidFill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39839001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DDC1-0A0D-7AAE-8F55-6E349CB4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367226"/>
            <a:ext cx="14800185" cy="21590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9B76D6CA-916A-30DB-4E68-1008B80BE1D2}"/>
              </a:ext>
            </a:extLst>
          </p:cNvPr>
          <p:cNvSpPr/>
          <p:nvPr/>
        </p:nvSpPr>
        <p:spPr>
          <a:xfrm>
            <a:off x="6488429" y="1011418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06BE190-DB7A-B8A6-2906-ED101ABA89C3}"/>
              </a:ext>
            </a:extLst>
          </p:cNvPr>
          <p:cNvSpPr txBox="1">
            <a:spLocks/>
          </p:cNvSpPr>
          <p:nvPr/>
        </p:nvSpPr>
        <p:spPr>
          <a:xfrm>
            <a:off x="1672450" y="2500826"/>
            <a:ext cx="13995361" cy="622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600" b="1" dirty="0"/>
              <a:t>Principal Component Analysis</a:t>
            </a:r>
          </a:p>
          <a:p>
            <a:pPr hangingPunct="1">
              <a:spcBef>
                <a:spcPts val="0"/>
              </a:spcBef>
            </a:pPr>
            <a:r>
              <a:rPr lang="en-US" sz="3600" dirty="0"/>
              <a:t>Transforms data into new set of variables, called </a:t>
            </a:r>
            <a:r>
              <a:rPr lang="en-US" sz="3600" b="1" dirty="0"/>
              <a:t>Principal Components</a:t>
            </a:r>
            <a:r>
              <a:rPr lang="en-US" sz="3600" dirty="0"/>
              <a:t> </a:t>
            </a:r>
            <a:r>
              <a:rPr lang="en-US" sz="3600" b="1" dirty="0"/>
              <a:t>(PC1, PC2, …)</a:t>
            </a:r>
          </a:p>
          <a:p>
            <a:pPr marL="1185393" lvl="2" indent="0" hangingPunct="1">
              <a:spcBef>
                <a:spcPts val="0"/>
              </a:spcBef>
              <a:buNone/>
            </a:pPr>
            <a:endParaRPr lang="en-US" sz="3600" dirty="0"/>
          </a:p>
          <a:p>
            <a:pPr marL="1185393" lvl="2" indent="0" hangingPunct="1">
              <a:spcBef>
                <a:spcPts val="0"/>
              </a:spcBef>
              <a:buNone/>
            </a:pPr>
            <a:endParaRPr lang="en-US" sz="3600" dirty="0"/>
          </a:p>
          <a:p>
            <a:pPr hangingPunct="1">
              <a:spcBef>
                <a:spcPts val="0"/>
              </a:spcBef>
            </a:pPr>
            <a:r>
              <a:rPr lang="en-US" sz="3600" b="1" dirty="0"/>
              <a:t>Loading: </a:t>
            </a:r>
            <a:r>
              <a:rPr lang="en-US" sz="3600" dirty="0"/>
              <a:t>how much each original variable contributes to a PC</a:t>
            </a:r>
          </a:p>
          <a:p>
            <a:pPr marL="0" indent="0" hangingPunct="1"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spcBef>
                <a:spcPts val="0"/>
              </a:spcBef>
              <a:buNone/>
            </a:pPr>
            <a:endParaRPr lang="en-US" sz="3600" b="1" dirty="0"/>
          </a:p>
          <a:p>
            <a:pPr>
              <a:spcBef>
                <a:spcPts val="0"/>
              </a:spcBef>
            </a:pPr>
            <a:r>
              <a:rPr lang="en-US" sz="3600" dirty="0"/>
              <a:t>Can calculate and examine the relative contributions of each climatic variable to each PC</a:t>
            </a:r>
          </a:p>
          <a:p>
            <a:pPr lvl="1">
              <a:spcBef>
                <a:spcPts val="0"/>
              </a:spcBef>
            </a:pPr>
            <a:r>
              <a:rPr lang="en-US" sz="3600" dirty="0"/>
              <a:t>Reveals top loading variables</a:t>
            </a:r>
          </a:p>
        </p:txBody>
      </p:sp>
    </p:spTree>
    <p:extLst>
      <p:ext uri="{BB962C8B-B14F-4D97-AF65-F5344CB8AC3E}">
        <p14:creationId xmlns:p14="http://schemas.microsoft.com/office/powerpoint/2010/main" val="2043075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888FD7F-4365-BD31-9AE9-51B496DA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8774" y="2912593"/>
            <a:ext cx="7293553" cy="6667288"/>
          </a:xfrm>
        </p:spPr>
        <p:txBody>
          <a:bodyPr anchor="t" anchorCtr="0">
            <a:normAutofit/>
          </a:bodyPr>
          <a:lstStyle/>
          <a:p>
            <a:pPr hangingPunct="1">
              <a:spcBef>
                <a:spcPts val="0"/>
              </a:spcBef>
            </a:pPr>
            <a:r>
              <a:rPr lang="en-US" sz="3600" i="1" dirty="0"/>
              <a:t>Summarize</a:t>
            </a:r>
            <a:r>
              <a:rPr lang="en-US" sz="3600" dirty="0"/>
              <a:t> many environmental variables into PCs</a:t>
            </a:r>
          </a:p>
          <a:p>
            <a:pPr hangingPunct="1">
              <a:spcBef>
                <a:spcPts val="0"/>
              </a:spcBef>
            </a:pPr>
            <a:r>
              <a:rPr lang="en-US" sz="3600" i="1" dirty="0"/>
              <a:t>Reveal groupings </a:t>
            </a:r>
            <a:r>
              <a:rPr lang="en-US" sz="3600" dirty="0"/>
              <a:t>that are not obvious in raw data</a:t>
            </a:r>
          </a:p>
          <a:p>
            <a:pPr lvl="1">
              <a:spcBef>
                <a:spcPts val="0"/>
              </a:spcBef>
            </a:pPr>
            <a:endParaRPr lang="en-US" sz="3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600" b="1" dirty="0"/>
              <a:t>Plotting the PCA: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Points: observations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Arrows: environmental variables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Ellipse Groupings: Species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B7623-2DF3-AE3C-DAB8-6B612CB52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0" r="17118" b="2819"/>
          <a:stretch>
            <a:fillRect/>
          </a:stretch>
        </p:blipFill>
        <p:spPr>
          <a:xfrm>
            <a:off x="9079607" y="198418"/>
            <a:ext cx="7814716" cy="935676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5167BC-28B7-536C-DC05-38894766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7" y="730250"/>
            <a:ext cx="2997098" cy="21590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7574303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C2CD-6AA4-30C0-D040-1B49920D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ANOVA</a:t>
            </a: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DF9148AE-5AEB-D977-9218-E838CDDBD62A}"/>
              </a:ext>
            </a:extLst>
          </p:cNvPr>
          <p:cNvSpPr/>
          <p:nvPr/>
        </p:nvSpPr>
        <p:spPr>
          <a:xfrm>
            <a:off x="5614669" y="1088692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BBC0D7-C7A3-796C-C8BE-CBDD4F90E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792" y="3270984"/>
            <a:ext cx="7299563" cy="4545859"/>
          </a:xfrm>
        </p:spPr>
        <p:txBody>
          <a:bodyPr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dirty="0"/>
              <a:t>Select the </a:t>
            </a:r>
            <a:r>
              <a:rPr lang="en-US" sz="3600" b="1" i="1" dirty="0"/>
              <a:t>top two loading variables</a:t>
            </a:r>
            <a:r>
              <a:rPr lang="en-US" sz="3600" i="1" dirty="0"/>
              <a:t> </a:t>
            </a:r>
            <a:r>
              <a:rPr lang="en-US" sz="3600" dirty="0"/>
              <a:t>for the </a:t>
            </a:r>
            <a:r>
              <a:rPr lang="en-US" sz="3600" b="1" i="1" dirty="0"/>
              <a:t>top two PCs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Shows if each species is significantly different</a:t>
            </a:r>
          </a:p>
          <a:p>
            <a:pPr>
              <a:spcBef>
                <a:spcPts val="0"/>
              </a:spcBef>
            </a:pPr>
            <a:endParaRPr lang="en-US" sz="3600" dirty="0"/>
          </a:p>
          <a:p>
            <a:pPr>
              <a:spcBef>
                <a:spcPts val="0"/>
              </a:spcBef>
            </a:pPr>
            <a:r>
              <a:rPr lang="en-US" sz="3600" dirty="0"/>
              <a:t>Add </a:t>
            </a:r>
            <a:r>
              <a:rPr lang="en-US" sz="3600" b="1" dirty="0"/>
              <a:t>Tukey HSD test </a:t>
            </a:r>
            <a:r>
              <a:rPr lang="en-US" sz="3600" dirty="0"/>
              <a:t>to determine </a:t>
            </a:r>
            <a:r>
              <a:rPr lang="en-US" sz="3600" i="1" dirty="0"/>
              <a:t>which </a:t>
            </a:r>
            <a:r>
              <a:rPr lang="en-US" sz="3600" dirty="0"/>
              <a:t>species are significantly similar/different</a:t>
            </a:r>
          </a:p>
        </p:txBody>
      </p:sp>
      <p:pic>
        <p:nvPicPr>
          <p:cNvPr id="8" name="Picture 7" descr="A collage of graphs&#10;&#10;AI-generated content may be incorrect.">
            <a:extLst>
              <a:ext uri="{FF2B5EF4-FFF2-40B4-BE49-F238E27FC236}">
                <a16:creationId xmlns:a16="http://schemas.microsoft.com/office/drawing/2014/main" id="{FDF5D327-013C-84C0-A84F-BBFFF1B5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86" y="2603500"/>
            <a:ext cx="9079285" cy="65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88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45FC-7553-04AC-7BCF-384D06CC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50800"/>
            <a:ext cx="14800185" cy="21590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Range Shifts Over Time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D78EE92-B47C-269A-9126-1BCF5E35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99" y="2933946"/>
            <a:ext cx="7792301" cy="5656278"/>
          </a:xfrm>
        </p:spPr>
        <p:txBody>
          <a:bodyPr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dirty="0"/>
              <a:t>Does not rely on environmental variables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Uses dates of occurrence records to identify historical trends in distribution over time</a:t>
            </a:r>
          </a:p>
          <a:p>
            <a:pPr>
              <a:spcBef>
                <a:spcPts val="0"/>
              </a:spcBef>
            </a:pPr>
            <a:r>
              <a:rPr lang="en-US" sz="3600" b="1" i="1" dirty="0"/>
              <a:t>Latitude vs Time</a:t>
            </a:r>
          </a:p>
          <a:p>
            <a:pPr>
              <a:spcBef>
                <a:spcPts val="0"/>
              </a:spcBef>
            </a:pPr>
            <a:endParaRPr lang="en-US" sz="3600" i="1" dirty="0"/>
          </a:p>
          <a:p>
            <a:pPr>
              <a:spcBef>
                <a:spcPts val="0"/>
              </a:spcBef>
            </a:pPr>
            <a:r>
              <a:rPr lang="en-US" sz="3600" dirty="0"/>
              <a:t>Must consider potential impacts of increases in volume of occurrence records over time</a:t>
            </a:r>
          </a:p>
        </p:txBody>
      </p:sp>
      <p:pic>
        <p:nvPicPr>
          <p:cNvPr id="6" name="Picture 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C1DF04D5-C9D7-E57A-ADE8-B4EE63905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43" y="2603500"/>
            <a:ext cx="9206421" cy="63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145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0394-43A4-90EA-8B19-DF286758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Importance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2151EB-8A16-908B-C654-40418FE4E24D}"/>
              </a:ext>
            </a:extLst>
          </p:cNvPr>
          <p:cNvSpPr txBox="1">
            <a:spLocks/>
          </p:cNvSpPr>
          <p:nvPr/>
        </p:nvSpPr>
        <p:spPr>
          <a:xfrm>
            <a:off x="1882546" y="3215640"/>
            <a:ext cx="13723214" cy="288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lang="en-US" sz="3600" dirty="0"/>
              <a:t>Data Exploration can reveal:</a:t>
            </a:r>
          </a:p>
          <a:p>
            <a:pPr lvl="1" hangingPunct="1">
              <a:spcBef>
                <a:spcPts val="0"/>
              </a:spcBef>
            </a:pPr>
            <a:r>
              <a:rPr lang="en-US" sz="3600" dirty="0"/>
              <a:t>Potential issues, biases, and discrepancies in raw data</a:t>
            </a:r>
          </a:p>
          <a:p>
            <a:pPr lvl="1" hangingPunct="1">
              <a:spcBef>
                <a:spcPts val="0"/>
              </a:spcBef>
            </a:pPr>
            <a:r>
              <a:rPr lang="en-US" sz="3600" dirty="0"/>
              <a:t>Trends that are worth exploring further</a:t>
            </a:r>
          </a:p>
          <a:p>
            <a:pPr lvl="1" hangingPunct="1">
              <a:spcBef>
                <a:spcPts val="0"/>
              </a:spcBef>
            </a:pPr>
            <a:r>
              <a:rPr lang="en-US" sz="3600" dirty="0"/>
              <a:t>Population/species differences</a:t>
            </a:r>
          </a:p>
          <a:p>
            <a:pPr lvl="1" hangingPunct="1">
              <a:spcBef>
                <a:spcPts val="0"/>
              </a:spcBef>
            </a:pPr>
            <a:endParaRPr lang="en-US" sz="3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0C30BB4-1C4F-5875-80D0-C091420F8FE8}"/>
              </a:ext>
            </a:extLst>
          </p:cNvPr>
          <p:cNvSpPr txBox="1">
            <a:spLocks/>
          </p:cNvSpPr>
          <p:nvPr/>
        </p:nvSpPr>
        <p:spPr>
          <a:xfrm>
            <a:off x="3177941" y="5560362"/>
            <a:ext cx="10984380" cy="5656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endParaRPr lang="en-US" sz="4400" dirty="0">
              <a:solidFill>
                <a:srgbClr val="002060"/>
              </a:solidFill>
            </a:endParaRP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en-US" sz="4400" b="1" dirty="0">
                <a:solidFill>
                  <a:srgbClr val="002060"/>
                </a:solidFill>
              </a:rPr>
              <a:t>Data exploration allows us to examine the reliability of data before putting it into the ENM models</a:t>
            </a:r>
          </a:p>
          <a:p>
            <a:pPr lvl="1" hangingPunct="1">
              <a:spcBef>
                <a:spcPts val="0"/>
              </a:spcBef>
            </a:pP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966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1. Georeferenced occurrence records"/>
          <p:cNvSpPr txBox="1">
            <a:spLocks noGrp="1"/>
          </p:cNvSpPr>
          <p:nvPr>
            <p:ph type="body" idx="1"/>
          </p:nvPr>
        </p:nvSpPr>
        <p:spPr>
          <a:xfrm>
            <a:off x="1270039" y="1132116"/>
            <a:ext cx="14235725" cy="117165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Georeferenced occurrence records</a:t>
            </a:r>
          </a:p>
        </p:txBody>
      </p:sp>
      <p:pic>
        <p:nvPicPr>
          <p:cNvPr id="147" name="Screen Shot 2016-10-04 at 12.39.00 PM.png" descr="Screen Shot 2016-10-04 at 12.39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9" y="2270893"/>
            <a:ext cx="15593664" cy="62617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" name="What data are we using?">
            <a:extLst>
              <a:ext uri="{FF2B5EF4-FFF2-40B4-BE49-F238E27FC236}">
                <a16:creationId xmlns:a16="http://schemas.microsoft.com/office/drawing/2014/main" id="{4B8A5F2D-8F72-3ECD-9C04-94E30E88CF1C}"/>
              </a:ext>
            </a:extLst>
          </p:cNvPr>
          <p:cNvSpPr txBox="1">
            <a:spLocks/>
          </p:cNvSpPr>
          <p:nvPr/>
        </p:nvSpPr>
        <p:spPr>
          <a:xfrm>
            <a:off x="1270039" y="-175983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7251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4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6-10-04 at 12.47.13 PM.png" descr="Screen Shot 2016-10-04 at 12.47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57" y="2263349"/>
            <a:ext cx="15782348" cy="54251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71A703-83A3-0AC4-6FB1-C20F4553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605" y="6249136"/>
            <a:ext cx="4968700" cy="3114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7E572-1137-E306-0BB8-D818C7AC8FA7}"/>
              </a:ext>
            </a:extLst>
          </p:cNvPr>
          <p:cNvSpPr txBox="1"/>
          <p:nvPr/>
        </p:nvSpPr>
        <p:spPr>
          <a:xfrm>
            <a:off x="13028591" y="9318152"/>
            <a:ext cx="20967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Source: ArcMap</a:t>
            </a:r>
          </a:p>
        </p:txBody>
      </p:sp>
      <p:sp>
        <p:nvSpPr>
          <p:cNvPr id="4" name="1. Georeferenced occurrence records">
            <a:extLst>
              <a:ext uri="{FF2B5EF4-FFF2-40B4-BE49-F238E27FC236}">
                <a16:creationId xmlns:a16="http://schemas.microsoft.com/office/drawing/2014/main" id="{7853E0C7-2FD8-EEB6-E26F-CF7C75615896}"/>
              </a:ext>
            </a:extLst>
          </p:cNvPr>
          <p:cNvSpPr txBox="1">
            <a:spLocks/>
          </p:cNvSpPr>
          <p:nvPr/>
        </p:nvSpPr>
        <p:spPr>
          <a:xfrm>
            <a:off x="1552268" y="1132116"/>
            <a:ext cx="14235725" cy="117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ctr" hangingPunct="1"/>
            <a:r>
              <a:rPr lang="en-US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Gridded abiotic data layers (or Raster)</a:t>
            </a:r>
          </a:p>
        </p:txBody>
      </p:sp>
      <p:sp>
        <p:nvSpPr>
          <p:cNvPr id="5" name="What data are we using?">
            <a:extLst>
              <a:ext uri="{FF2B5EF4-FFF2-40B4-BE49-F238E27FC236}">
                <a16:creationId xmlns:a16="http://schemas.microsoft.com/office/drawing/2014/main" id="{27845B2D-2D75-7171-FC55-EDE7E598A774}"/>
              </a:ext>
            </a:extLst>
          </p:cNvPr>
          <p:cNvSpPr txBox="1">
            <a:spLocks/>
          </p:cNvSpPr>
          <p:nvPr/>
        </p:nvSpPr>
        <p:spPr>
          <a:xfrm>
            <a:off x="1270039" y="-175983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7251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4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biotic data layers"/>
          <p:cNvSpPr txBox="1">
            <a:spLocks noGrp="1"/>
          </p:cNvSpPr>
          <p:nvPr>
            <p:ph type="title"/>
          </p:nvPr>
        </p:nvSpPr>
        <p:spPr>
          <a:xfrm>
            <a:off x="1270039" y="101600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Abiotic data layer</a:t>
            </a:r>
            <a:r>
              <a:rPr lang="en-US" u="sng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endParaRPr u="sng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a layer sources">
            <a:extLst>
              <a:ext uri="{FF2B5EF4-FFF2-40B4-BE49-F238E27FC236}">
                <a16:creationId xmlns:a16="http://schemas.microsoft.com/office/drawing/2014/main" id="{9B14DBF4-8E9B-F59D-6F9F-AF18E54DB8D5}"/>
              </a:ext>
            </a:extLst>
          </p:cNvPr>
          <p:cNvSpPr txBox="1">
            <a:spLocks/>
          </p:cNvSpPr>
          <p:nvPr/>
        </p:nvSpPr>
        <p:spPr>
          <a:xfrm>
            <a:off x="1270039" y="1016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US" u="sng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7" name="What kinds?…"/>
          <p:cNvSpPr txBox="1">
            <a:spLocks noGrp="1"/>
          </p:cNvSpPr>
          <p:nvPr>
            <p:ph type="body" idx="1"/>
          </p:nvPr>
        </p:nvSpPr>
        <p:spPr>
          <a:xfrm>
            <a:off x="1215250" y="2273300"/>
            <a:ext cx="14909761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Temperature, precipitation, soil,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vegetation,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Where?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Local, USA, North America, Global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When?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Past, current, future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layer sources"/>
          <p:cNvSpPr txBox="1">
            <a:spLocks noGrp="1"/>
          </p:cNvSpPr>
          <p:nvPr>
            <p:ph type="title"/>
          </p:nvPr>
        </p:nvSpPr>
        <p:spPr>
          <a:xfrm>
            <a:off x="1270039" y="101600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layer sources</a:t>
            </a:r>
          </a:p>
        </p:txBody>
      </p:sp>
      <p:sp>
        <p:nvSpPr>
          <p:cNvPr id="180" name="WorldClim…"/>
          <p:cNvSpPr txBox="1">
            <a:spLocks noGrp="1"/>
          </p:cNvSpPr>
          <p:nvPr>
            <p:ph type="body" idx="1"/>
          </p:nvPr>
        </p:nvSpPr>
        <p:spPr>
          <a:xfrm>
            <a:off x="977431" y="2786380"/>
            <a:ext cx="14800185" cy="6286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SoilGrids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orth American</a:t>
            </a: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Soil Map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USGS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IP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more!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b="72461"/>
          <a:stretch>
            <a:fillRect/>
          </a:stretch>
        </p:blipFill>
        <p:spPr>
          <a:xfrm>
            <a:off x="9221083" y="2666775"/>
            <a:ext cx="7822822" cy="13294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09" y="4588085"/>
            <a:ext cx="7822822" cy="189061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4" name="Star"/>
          <p:cNvSpPr/>
          <p:nvPr/>
        </p:nvSpPr>
        <p:spPr>
          <a:xfrm>
            <a:off x="636269" y="2832957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E12C-FF40-D098-8DBE-CADC37E8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31" y="6648989"/>
            <a:ext cx="2392875" cy="2812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991CF-21CE-FC8A-7DA3-05A719772857}"/>
              </a:ext>
            </a:extLst>
          </p:cNvPr>
          <p:cNvSpPr txBox="1"/>
          <p:nvPr/>
        </p:nvSpPr>
        <p:spPr>
          <a:xfrm>
            <a:off x="11807550" y="7056728"/>
            <a:ext cx="23596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rWBclimate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47F92-CEA1-5071-FE84-3E59FB4D53B1}"/>
              </a:ext>
            </a:extLst>
          </p:cNvPr>
          <p:cNvSpPr txBox="1"/>
          <p:nvPr/>
        </p:nvSpPr>
        <p:spPr>
          <a:xfrm>
            <a:off x="11796329" y="7747470"/>
            <a:ext cx="23820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weathercan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DA239-FA38-A8E9-6789-324308E27AD1}"/>
              </a:ext>
            </a:extLst>
          </p:cNvPr>
          <p:cNvSpPr txBox="1"/>
          <p:nvPr/>
        </p:nvSpPr>
        <p:spPr>
          <a:xfrm>
            <a:off x="12645119" y="7521549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892B3-BF3F-E728-FCDE-069DC27B33BC}"/>
              </a:ext>
            </a:extLst>
          </p:cNvPr>
          <p:cNvSpPr txBox="1"/>
          <p:nvPr/>
        </p:nvSpPr>
        <p:spPr>
          <a:xfrm>
            <a:off x="12586610" y="8185546"/>
            <a:ext cx="80150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3E7D8-EA49-EAF5-0A84-DFD2C670EC42}"/>
              </a:ext>
            </a:extLst>
          </p:cNvPr>
          <p:cNvSpPr txBox="1"/>
          <p:nvPr/>
        </p:nvSpPr>
        <p:spPr>
          <a:xfrm>
            <a:off x="12446347" y="8479973"/>
            <a:ext cx="108202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clifro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A1082-3310-DEED-2652-1AEBCB5C5546}"/>
              </a:ext>
            </a:extLst>
          </p:cNvPr>
          <p:cNvSpPr txBox="1"/>
          <p:nvPr/>
        </p:nvSpPr>
        <p:spPr>
          <a:xfrm>
            <a:off x="12324519" y="8918048"/>
            <a:ext cx="13256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Zealand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8721D-7C1A-D10E-135F-256AC203C0C7}"/>
              </a:ext>
            </a:extLst>
          </p:cNvPr>
          <p:cNvSpPr txBox="1"/>
          <p:nvPr/>
        </p:nvSpPr>
        <p:spPr>
          <a:xfrm>
            <a:off x="15158476" y="7056728"/>
            <a:ext cx="11878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>
                <a:solidFill>
                  <a:srgbClr val="484F5E"/>
                </a:solidFill>
                <a:effectLst/>
                <a:latin typeface="proxima-nova"/>
              </a:rPr>
              <a:t>prism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C6AF0-89BA-0B34-6AF2-E0F4BDCBB8E3}"/>
              </a:ext>
            </a:extLst>
          </p:cNvPr>
          <p:cNvSpPr txBox="1"/>
          <p:nvPr/>
        </p:nvSpPr>
        <p:spPr>
          <a:xfrm>
            <a:off x="14340945" y="7747470"/>
            <a:ext cx="28228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getCRUCLdata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9B2EF-ECC1-BBC3-E3C7-9623FA8E0D37}"/>
              </a:ext>
            </a:extLst>
          </p:cNvPr>
          <p:cNvSpPr txBox="1"/>
          <p:nvPr/>
        </p:nvSpPr>
        <p:spPr>
          <a:xfrm>
            <a:off x="15124813" y="8479973"/>
            <a:ext cx="1255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>
                <a:solidFill>
                  <a:srgbClr val="484F5E"/>
                </a:solidFill>
                <a:effectLst/>
                <a:latin typeface="proxima-nova"/>
              </a:rPr>
              <a:t>chirps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52FBF-7CD6-64C4-0285-2CE69BD7BD92}"/>
              </a:ext>
            </a:extLst>
          </p:cNvPr>
          <p:cNvSpPr txBox="1"/>
          <p:nvPr/>
        </p:nvSpPr>
        <p:spPr>
          <a:xfrm>
            <a:off x="15410148" y="8185546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0EB0-4280-D821-A86A-4B6EB5E8B547}"/>
              </a:ext>
            </a:extLst>
          </p:cNvPr>
          <p:cNvSpPr txBox="1"/>
          <p:nvPr/>
        </p:nvSpPr>
        <p:spPr>
          <a:xfrm>
            <a:off x="15410148" y="7521549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936E0-288A-9634-D497-3B08FC2698D9}"/>
              </a:ext>
            </a:extLst>
          </p:cNvPr>
          <p:cNvSpPr txBox="1"/>
          <p:nvPr/>
        </p:nvSpPr>
        <p:spPr>
          <a:xfrm>
            <a:off x="15410148" y="8918048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ldClim"/>
          <p:cNvSpPr txBox="1">
            <a:spLocks noGrp="1"/>
          </p:cNvSpPr>
          <p:nvPr>
            <p:ph type="title"/>
          </p:nvPr>
        </p:nvSpPr>
        <p:spPr>
          <a:xfrm>
            <a:off x="1270039" y="-323596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www.worldclim.org"/>
          <p:cNvSpPr txBox="1"/>
          <p:nvPr/>
        </p:nvSpPr>
        <p:spPr>
          <a:xfrm>
            <a:off x="6176392" y="1342701"/>
            <a:ext cx="498748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www.worldclim.org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02"/>
          <a:stretch>
            <a:fillRect/>
          </a:stretch>
        </p:blipFill>
        <p:spPr>
          <a:xfrm>
            <a:off x="9277349" y="2343470"/>
            <a:ext cx="7703071" cy="40442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20E10D47-F815-0817-0277-E383AFFB1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86" b="-1821"/>
          <a:stretch>
            <a:fillRect/>
          </a:stretch>
        </p:blipFill>
        <p:spPr>
          <a:xfrm>
            <a:off x="9131783" y="6530776"/>
            <a:ext cx="4196049" cy="29779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AA4700A6-080F-B103-F569-A84957E0F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607" b="-5753"/>
          <a:stretch>
            <a:fillRect/>
          </a:stretch>
        </p:blipFill>
        <p:spPr>
          <a:xfrm>
            <a:off x="13548821" y="6530776"/>
            <a:ext cx="3588016" cy="29779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525E2-38A9-D366-858B-C36A7BAE6783}"/>
              </a:ext>
            </a:extLst>
          </p:cNvPr>
          <p:cNvSpPr txBox="1"/>
          <p:nvPr/>
        </p:nvSpPr>
        <p:spPr>
          <a:xfrm>
            <a:off x="514349" y="2651246"/>
            <a:ext cx="8617434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r>
              <a:rPr lang="en-US" sz="4400" i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Global</a:t>
            </a: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r>
              <a:rPr lang="en-US" sz="4400" i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Past, Current and Future</a:t>
            </a: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WorldClim2 now available! </a:t>
            </a: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resolution options</a:t>
            </a: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indent="-685800" algn="l" defTabSz="514122">
              <a:buFont typeface="Arial" panose="020B0604020202020204" pitchFamily="34" charset="0"/>
              <a:buChar char="•"/>
              <a:defRPr sz="2376"/>
            </a:pP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19 Bioclimatic variables 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derived from monthly temperature and rainfall values</a:t>
            </a:r>
          </a:p>
          <a:p>
            <a:pPr marL="685800" marR="0" indent="-685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ISM"/>
          <p:cNvSpPr txBox="1">
            <a:spLocks noGrp="1"/>
          </p:cNvSpPr>
          <p:nvPr>
            <p:ph type="title"/>
          </p:nvPr>
        </p:nvSpPr>
        <p:spPr>
          <a:xfrm>
            <a:off x="1270039" y="172769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</p:txBody>
      </p:sp>
      <p:sp>
        <p:nvSpPr>
          <p:cNvPr id="193" name="Climate data for the US…"/>
          <p:cNvSpPr txBox="1">
            <a:spLocks noGrp="1"/>
          </p:cNvSpPr>
          <p:nvPr>
            <p:ph type="body" sz="half" idx="1"/>
          </p:nvPr>
        </p:nvSpPr>
        <p:spPr>
          <a:xfrm>
            <a:off x="914400" y="2563554"/>
            <a:ext cx="8974941" cy="65786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i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</a:t>
            </a:r>
            <a:r>
              <a:rPr lang="en-US" i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Only</a:t>
            </a:r>
          </a:p>
          <a:p>
            <a:pPr>
              <a:spcBef>
                <a:spcPts val="0"/>
              </a:spcBef>
            </a:pPr>
            <a:r>
              <a:rPr lang="en-US" i="1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Past and Current</a:t>
            </a:r>
          </a:p>
          <a:p>
            <a:pPr>
              <a:spcBef>
                <a:spcPts val="0"/>
              </a:spcBef>
            </a:pP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More precise than </a:t>
            </a:r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available from 1895 to present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Lots of data and tools to explore</a:t>
            </a:r>
          </a:p>
        </p:txBody>
      </p:sp>
      <p:sp>
        <p:nvSpPr>
          <p:cNvPr id="194" name="www.prism.oregonstate.edu"/>
          <p:cNvSpPr txBox="1"/>
          <p:nvPr/>
        </p:nvSpPr>
        <p:spPr>
          <a:xfrm>
            <a:off x="5042165" y="1689317"/>
            <a:ext cx="7222066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www.prism.oregonstate.edu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 rotWithShape="1">
          <a:blip r:embed="rId3"/>
          <a:srcRect l="1" t="1" r="72565" b="826"/>
          <a:stretch>
            <a:fillRect/>
          </a:stretch>
        </p:blipFill>
        <p:spPr>
          <a:xfrm>
            <a:off x="10535706" y="3066970"/>
            <a:ext cx="5419911" cy="575588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xfrm>
            <a:off x="1270039" y="231266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B7A4BA7-0A1B-E347-8A3A-A4D6BB433F08}"/>
              </a:ext>
            </a:extLst>
          </p:cNvPr>
          <p:cNvSpPr/>
          <p:nvPr/>
        </p:nvSpPr>
        <p:spPr>
          <a:xfrm>
            <a:off x="7830804" y="9753600"/>
            <a:ext cx="985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u="sng" dirty="0">
                <a:latin typeface="-apple-system"/>
                <a:hlinkClick r:id="rId3"/>
              </a:rPr>
              <a:t>mgaynor1/long-winded-scripts</a:t>
            </a:r>
            <a:r>
              <a:rPr lang="en-US" dirty="0">
                <a:latin typeface="-apple-system"/>
              </a:rPr>
              <a:t>/</a:t>
            </a:r>
            <a:r>
              <a:rPr lang="en-US" dirty="0">
                <a:latin typeface="-apple-system"/>
                <a:hlinkClick r:id="rId4"/>
              </a:rPr>
              <a:t>SoilGridDownload</a:t>
            </a:r>
            <a:r>
              <a:rPr lang="en-US" dirty="0">
                <a:latin typeface="-apple-system"/>
              </a:rPr>
              <a:t>/</a:t>
            </a:r>
          </a:p>
        </p:txBody>
      </p:sp>
      <p:sp>
        <p:nvSpPr>
          <p:cNvPr id="4" name="UNASM: http://daac.ornl.gov/cgi-bin/dsviewer.pl?ds_id=1242…">
            <a:extLst>
              <a:ext uri="{FF2B5EF4-FFF2-40B4-BE49-F238E27FC236}">
                <a16:creationId xmlns:a16="http://schemas.microsoft.com/office/drawing/2014/main" id="{520B12C3-0FB3-3B3E-0D15-690459FF9314}"/>
              </a:ext>
            </a:extLst>
          </p:cNvPr>
          <p:cNvSpPr txBox="1">
            <a:spLocks/>
          </p:cNvSpPr>
          <p:nvPr/>
        </p:nvSpPr>
        <p:spPr>
          <a:xfrm>
            <a:off x="360969" y="2376873"/>
            <a:ext cx="7688522" cy="939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91180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SoilGrids2.0:</a:t>
            </a:r>
          </a:p>
          <a:p>
            <a:pPr marL="0" indent="0" defTabSz="514122" hangingPunct="1">
              <a:spcBef>
                <a:spcPts val="0"/>
              </a:spcBef>
              <a:buNone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	</a:t>
            </a:r>
            <a:r>
              <a:rPr lang="en-US" sz="3200" dirty="0">
                <a:solidFill>
                  <a:schemeClr val="tx1"/>
                </a:solidFill>
                <a:latin typeface="+mn-lt"/>
                <a:hlinkClick r:id="rId5"/>
              </a:rPr>
              <a:t>soilgrids.org 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i="1" dirty="0">
                <a:solidFill>
                  <a:srgbClr val="002060"/>
                </a:solidFill>
                <a:latin typeface="+mn-lt"/>
              </a:rPr>
              <a:t>Global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Eight characteristics of topsoil and subsoil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2.5 arc second resolution</a:t>
            </a:r>
          </a:p>
          <a:p>
            <a:pPr marL="0" indent="0" defTabSz="514122" hangingPunct="1">
              <a:spcBef>
                <a:spcPts val="0"/>
              </a:spcBef>
              <a:buNone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endParaRPr lang="en-US" sz="3200" dirty="0">
              <a:solidFill>
                <a:schemeClr val="tx1"/>
              </a:solidFill>
              <a:latin typeface="+mn-lt"/>
              <a:ea typeface="Helvetica"/>
              <a:cs typeface="Helvetica"/>
              <a:sym typeface="Helveti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1EEC9-2025-F8B9-FB9E-89AE6D87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16" y="2379483"/>
            <a:ext cx="7224382" cy="24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18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4426-40AF-FF6B-9DCE-AA563D9E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6-10-04 at 2.15.39 PM.png" descr="Screen Shot 2016-10-04 at 2.15.39 PM.png">
            <a:extLst>
              <a:ext uri="{FF2B5EF4-FFF2-40B4-BE49-F238E27FC236}">
                <a16:creationId xmlns:a16="http://schemas.microsoft.com/office/drawing/2014/main" id="{160E02B9-7CB2-7E32-CC78-8FEDF69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460" y="5621405"/>
            <a:ext cx="8350128" cy="35054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D48DAC-9F13-4C39-9C97-39E589B8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616" y="2379483"/>
            <a:ext cx="7224382" cy="2497317"/>
          </a:xfrm>
          <a:prstGeom prst="rect">
            <a:avLst/>
          </a:prstGeom>
        </p:spPr>
      </p:pic>
      <p:sp>
        <p:nvSpPr>
          <p:cNvPr id="5" name="UNASM: http://daac.ornl.gov/cgi-bin/dsviewer.pl?ds_id=1242…">
            <a:extLst>
              <a:ext uri="{FF2B5EF4-FFF2-40B4-BE49-F238E27FC236}">
                <a16:creationId xmlns:a16="http://schemas.microsoft.com/office/drawing/2014/main" id="{8C26780F-174D-7E17-DFD2-1A09F03CB0A2}"/>
              </a:ext>
            </a:extLst>
          </p:cNvPr>
          <p:cNvSpPr txBox="1">
            <a:spLocks/>
          </p:cNvSpPr>
          <p:nvPr/>
        </p:nvSpPr>
        <p:spPr>
          <a:xfrm>
            <a:off x="360969" y="2376873"/>
            <a:ext cx="7425286" cy="621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91180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SoilGrids2.0:</a:t>
            </a:r>
          </a:p>
          <a:p>
            <a:pPr marL="0" indent="0" defTabSz="514122" hangingPunct="1">
              <a:spcBef>
                <a:spcPts val="0"/>
              </a:spcBef>
              <a:buNone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	</a:t>
            </a:r>
            <a:r>
              <a:rPr lang="en-US" sz="3200" dirty="0">
                <a:solidFill>
                  <a:schemeClr val="tx1"/>
                </a:solidFill>
                <a:latin typeface="+mn-lt"/>
                <a:hlinkClick r:id="rId4"/>
              </a:rPr>
              <a:t>soilgrids.org 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i="1" dirty="0">
                <a:solidFill>
                  <a:srgbClr val="002060"/>
                </a:solidFill>
                <a:latin typeface="+mn-lt"/>
              </a:rPr>
              <a:t>Global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Eight characteristics of topsoil and subsoil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2.5 arc second resolution</a:t>
            </a:r>
            <a:endParaRPr lang="en-US" sz="3200" dirty="0">
              <a:solidFill>
                <a:schemeClr val="tx1"/>
              </a:solidFill>
              <a:latin typeface="+mn-lt"/>
              <a:cs typeface="Helvetica"/>
              <a:sym typeface="Helvetica"/>
            </a:endParaRPr>
          </a:p>
          <a:p>
            <a:pPr marL="189663" lvl="1" indent="0" defTabSz="514122" hangingPunct="1">
              <a:spcBef>
                <a:spcPts val="0"/>
              </a:spcBef>
              <a:buNone/>
              <a:defRPr sz="2376"/>
            </a:pPr>
            <a:endParaRPr lang="en-US" sz="3200" dirty="0">
              <a:solidFill>
                <a:schemeClr val="tx1"/>
              </a:solidFill>
              <a:latin typeface="+mn-lt"/>
              <a:cs typeface="Helvetica"/>
              <a:sym typeface="Helvetica"/>
            </a:endParaRPr>
          </a:p>
          <a:p>
            <a:pPr marL="54166" indent="-457200" defTabSz="514122" hangingPunct="1">
              <a:spcBef>
                <a:spcPts val="0"/>
              </a:spcBef>
              <a:defRPr sz="2376"/>
            </a:pPr>
            <a:r>
              <a:rPr lang="en-US" sz="3600" b="1" dirty="0">
                <a:solidFill>
                  <a:schemeClr val="tx1"/>
                </a:solidFill>
                <a:latin typeface="+mn-lt"/>
                <a:cs typeface="Helvetica"/>
                <a:sym typeface="Helvetica"/>
              </a:rPr>
              <a:t>USGS</a:t>
            </a:r>
          </a:p>
          <a:p>
            <a:pPr marL="189663" lvl="1" indent="0" defTabSz="514122" hangingPunct="1">
              <a:spcBef>
                <a:spcPts val="0"/>
              </a:spcBef>
              <a:buNone/>
              <a:defRPr sz="2376"/>
            </a:pPr>
            <a:r>
              <a:rPr lang="en-US" sz="3200" b="1" dirty="0">
                <a:solidFill>
                  <a:schemeClr val="tx1"/>
                </a:solidFill>
                <a:latin typeface="+mn-lt"/>
                <a:cs typeface="Helvetica"/>
                <a:sym typeface="Helvetica"/>
              </a:rPr>
              <a:t>	</a:t>
            </a:r>
            <a:r>
              <a:rPr lang="en-US" sz="3200" b="1" dirty="0">
                <a:solidFill>
                  <a:schemeClr val="tx1"/>
                </a:solidFill>
                <a:latin typeface="+mn-lt"/>
                <a:cs typeface="Helvetica"/>
                <a:sym typeface="Helvetica"/>
                <a:hlinkClick r:id="rId5"/>
              </a:rPr>
              <a:t>websoilsurvey.sc.egov.usda.gov</a:t>
            </a:r>
            <a:endParaRPr lang="en-US" sz="3200" b="1" dirty="0">
              <a:solidFill>
                <a:schemeClr val="tx1"/>
              </a:solidFill>
              <a:latin typeface="+mn-lt"/>
              <a:cs typeface="Helvetica"/>
              <a:sym typeface="Helvetica"/>
            </a:endParaRPr>
          </a:p>
          <a:p>
            <a:pPr marL="1239559" lvl="2" indent="-457200" defTabSz="514122" hangingPunct="1">
              <a:spcBef>
                <a:spcPts val="0"/>
              </a:spcBef>
              <a:defRPr sz="2376"/>
            </a:pPr>
            <a:r>
              <a:rPr lang="en-US" sz="3200" i="1" dirty="0">
                <a:solidFill>
                  <a:srgbClr val="002060"/>
                </a:solidFill>
                <a:latin typeface="+mn-lt"/>
                <a:cs typeface="Helvetica"/>
                <a:sym typeface="Helvetica"/>
              </a:rPr>
              <a:t>US Only</a:t>
            </a:r>
          </a:p>
          <a:p>
            <a:pPr marL="1239559" lvl="2" indent="-45720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  <a:cs typeface="Helvetica"/>
                <a:sym typeface="Helvetica"/>
              </a:rPr>
              <a:t>Need to define Area of Interest</a:t>
            </a:r>
          </a:p>
          <a:p>
            <a:pPr marL="1239559" lvl="2" indent="-45720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  <a:cs typeface="Helvetica"/>
                <a:sym typeface="Helvetica"/>
              </a:rPr>
              <a:t>Big files, Tough to get large areas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72452-1DC6-0584-4046-BD93AFFD3FB5}"/>
              </a:ext>
            </a:extLst>
          </p:cNvPr>
          <p:cNvSpPr/>
          <p:nvPr/>
        </p:nvSpPr>
        <p:spPr>
          <a:xfrm>
            <a:off x="138545" y="6664036"/>
            <a:ext cx="692728" cy="102523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oil Sources">
            <a:extLst>
              <a:ext uri="{FF2B5EF4-FFF2-40B4-BE49-F238E27FC236}">
                <a16:creationId xmlns:a16="http://schemas.microsoft.com/office/drawing/2014/main" id="{8BDB3A8D-3E99-B7F8-FD78-8AF8641E6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39" y="231266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</p:spTree>
    <p:extLst>
      <p:ext uri="{BB962C8B-B14F-4D97-AF65-F5344CB8AC3E}">
        <p14:creationId xmlns:p14="http://schemas.microsoft.com/office/powerpoint/2010/main" val="304894854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1280A203A1C44B853E0CB361BD3A7" ma:contentTypeVersion="9" ma:contentTypeDescription="Create a new document." ma:contentTypeScope="" ma:versionID="9a2f44b26802ddfe153ee3edc2c4e6ff">
  <xsd:schema xmlns:xsd="http://www.w3.org/2001/XMLSchema" xmlns:xs="http://www.w3.org/2001/XMLSchema" xmlns:p="http://schemas.microsoft.com/office/2006/metadata/properties" xmlns:ns3="83d7e491-1359-45f2-a94f-8e853c445303" xmlns:ns4="6485b73f-3b55-4d4b-a21a-cc2b8b71dacc" targetNamespace="http://schemas.microsoft.com/office/2006/metadata/properties" ma:root="true" ma:fieldsID="bc6714f9cecea6d75ade0c5f6ba7253b" ns3:_="" ns4:_="">
    <xsd:import namespace="83d7e491-1359-45f2-a94f-8e853c445303"/>
    <xsd:import namespace="6485b73f-3b55-4d4b-a21a-cc2b8b71da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7e491-1359-45f2-a94f-8e853c445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5b73f-3b55-4d4b-a21a-cc2b8b71da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d7e491-1359-45f2-a94f-8e853c4453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8AE7BF-221C-476E-9F31-1DA7DF8B7C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d7e491-1359-45f2-a94f-8e853c445303"/>
    <ds:schemaRef ds:uri="6485b73f-3b55-4d4b-a21a-cc2b8b71da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42851C-6098-45D8-8EEC-52F0E07DC7C9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83d7e491-1359-45f2-a94f-8e853c445303"/>
    <ds:schemaRef ds:uri="http://schemas.microsoft.com/office/infopath/2007/PartnerControls"/>
    <ds:schemaRef ds:uri="http://schemas.openxmlformats.org/package/2006/metadata/core-properties"/>
    <ds:schemaRef ds:uri="6485b73f-3b55-4d4b-a21a-cc2b8b71da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DBE84E-9FB5-4305-ADA3-62E4475808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d4da0f8-4a31-4d76-ace6-0a62331e1b84}" enabled="0" method="" siteId="{0d4da0f8-4a31-4d76-ace6-0a62331e1b8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576</Words>
  <Application>Microsoft Office PowerPoint</Application>
  <PresentationFormat>Custom</PresentationFormat>
  <Paragraphs>139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Helvetica</vt:lpstr>
      <vt:lpstr>Helvetica Neue</vt:lpstr>
      <vt:lpstr>proxima-nova</vt:lpstr>
      <vt:lpstr>White</vt:lpstr>
      <vt:lpstr>PowerPoint Presentation</vt:lpstr>
      <vt:lpstr>PowerPoint Presentation</vt:lpstr>
      <vt:lpstr>PowerPoint Presentation</vt:lpstr>
      <vt:lpstr>Abiotic data layers</vt:lpstr>
      <vt:lpstr>Data layer sources</vt:lpstr>
      <vt:lpstr>WorldClim</vt:lpstr>
      <vt:lpstr>PRISM</vt:lpstr>
      <vt:lpstr>Soil Sources</vt:lpstr>
      <vt:lpstr>Soil Sources</vt:lpstr>
      <vt:lpstr>EPA</vt:lpstr>
      <vt:lpstr>Other Sources</vt:lpstr>
      <vt:lpstr>Data Exploration</vt:lpstr>
      <vt:lpstr>PCA</vt:lpstr>
      <vt:lpstr>PCA</vt:lpstr>
      <vt:lpstr>ANOVA</vt:lpstr>
      <vt:lpstr>Range Shifts Over Time</vt:lpstr>
      <vt:lpstr>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 Crash Course:  Data Cleaning and Processing</dc:title>
  <cp:lastModifiedBy>Barfus, Sydney L.</cp:lastModifiedBy>
  <cp:revision>45</cp:revision>
  <dcterms:modified xsi:type="dcterms:W3CDTF">2025-07-23T23:46:41Z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0x0101008071280A203A1C44B853E0CB361BD3A7</vt:lpwstr>
  </property>
</Properties>
</file>